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313" r:id="rId3"/>
    <p:sldId id="314" r:id="rId4"/>
    <p:sldId id="315" r:id="rId5"/>
    <p:sldId id="316" r:id="rId6"/>
    <p:sldId id="317" r:id="rId7"/>
    <p:sldId id="312" r:id="rId8"/>
    <p:sldId id="305" r:id="rId9"/>
    <p:sldId id="31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0" autoAdjust="0"/>
    <p:restoredTop sz="94660"/>
  </p:normalViewPr>
  <p:slideViewPr>
    <p:cSldViewPr snapToGrid="0">
      <p:cViewPr varScale="1">
        <p:scale>
          <a:sx n="87" d="100"/>
          <a:sy n="87" d="100"/>
        </p:scale>
        <p:origin x="54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478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25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789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316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280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8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60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197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332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41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474F6-8970-4501-B194-9C1E57C8A1C1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6D80D-4CA0-4951-8792-EC6E19EED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139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metrocosm.com/map-world-obesity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://www.ncdrisc.org/obesity-prevalence-map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hyperlink" Target="http://metrocosm.com/compare-map-projections.html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3/d3-geo/blob/master/README.md#geoAlbersUsa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lueshift.io/philly-crime.html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04670" y="108965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dirty="0">
                <a:latin typeface="Helvetica" panose="020B0500000000000000" pitchFamily="34" charset="0"/>
              </a:rPr>
              <a:t>R Leaflet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6220" y="6189346"/>
            <a:ext cx="338176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MUSA 620: Week 10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06029" y="3969696"/>
            <a:ext cx="835150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Mapping assignment</a:t>
            </a:r>
            <a:r>
              <a:rPr lang="en-US" sz="2600" dirty="0"/>
              <a:t>:</a:t>
            </a:r>
            <a:r>
              <a:rPr lang="en-US" sz="2600" b="1" dirty="0"/>
              <a:t> </a:t>
            </a:r>
            <a:r>
              <a:rPr lang="en-US" sz="2600" dirty="0"/>
              <a:t>Q&amp;A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Color &amp; design</a:t>
            </a:r>
            <a:r>
              <a:rPr lang="en-US" sz="2600" dirty="0"/>
              <a:t>: considerations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Map projections</a:t>
            </a:r>
            <a:r>
              <a:rPr lang="en-US" sz="2600" dirty="0"/>
              <a:t>: brief overview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Geocoding</a:t>
            </a:r>
            <a:r>
              <a:rPr lang="en-US" sz="2600" dirty="0"/>
              <a:t>: </a:t>
            </a:r>
            <a:r>
              <a:rPr lang="en-US" sz="2600" dirty="0" err="1"/>
              <a:t>ggmap</a:t>
            </a: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/>
              <a:t>Leaflet</a:t>
            </a:r>
            <a:r>
              <a:rPr lang="en-US" sz="2600" dirty="0"/>
              <a:t>: interactive, zoomable maps</a:t>
            </a:r>
          </a:p>
        </p:txBody>
      </p:sp>
      <p:sp>
        <p:nvSpPr>
          <p:cNvPr id="6" name="Rectangle 5"/>
          <p:cNvSpPr/>
          <p:nvPr/>
        </p:nvSpPr>
        <p:spPr>
          <a:xfrm>
            <a:off x="1698101" y="3477253"/>
            <a:ext cx="1015856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u="sng" dirty="0"/>
              <a:t>Topics</a:t>
            </a:r>
          </a:p>
        </p:txBody>
      </p:sp>
    </p:spTree>
    <p:extLst>
      <p:ext uri="{BB962C8B-B14F-4D97-AF65-F5344CB8AC3E}">
        <p14:creationId xmlns:p14="http://schemas.microsoft.com/office/powerpoint/2010/main" val="1509564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12192000" cy="58029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tx1"/>
                </a:solidFill>
                <a:latin typeface="Helvetica" panose="020B0500000000000000" pitchFamily="34" charset="0"/>
              </a:rPr>
              <a:t>Color &amp; Design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64202" y="1101271"/>
            <a:ext cx="86315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These maps show the same data, but tell a very different story.</a:t>
            </a:r>
            <a:br>
              <a:rPr lang="en-US" sz="2000" dirty="0"/>
            </a:br>
            <a:r>
              <a:rPr lang="en-US" sz="2000" dirty="0"/>
              <a:t>What design elements account for the difference?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15" y="2330137"/>
            <a:ext cx="5141592" cy="2794589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681990" y="5530334"/>
            <a:ext cx="43041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http://metrocosm.com/map-world-obesity/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236355" y="5530334"/>
            <a:ext cx="52408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http://www.ncdrisc.org/obesity-prevalence-map.html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1801" y="2330137"/>
            <a:ext cx="5375412" cy="277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26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12192000" cy="58029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tx1"/>
                </a:solidFill>
                <a:latin typeface="Helvetica" panose="020B0500000000000000" pitchFamily="34" charset="0"/>
              </a:rPr>
              <a:t>Color &amp; Design Considerations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38" y="2655452"/>
            <a:ext cx="5141592" cy="2794589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4959913" y="801234"/>
            <a:ext cx="180799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Color scale</a:t>
            </a:r>
            <a:br>
              <a:rPr lang="en-US" b="1" dirty="0"/>
            </a:br>
            <a:r>
              <a:rPr lang="en-US" b="1" dirty="0"/>
              <a:t>Color palette</a:t>
            </a:r>
            <a:br>
              <a:rPr lang="en-US" b="1" dirty="0"/>
            </a:br>
            <a:r>
              <a:rPr lang="en-US" b="1" dirty="0"/>
              <a:t>Legend</a:t>
            </a:r>
            <a:br>
              <a:rPr lang="en-US" b="1" dirty="0"/>
            </a:br>
            <a:r>
              <a:rPr lang="en-US" b="1" dirty="0"/>
              <a:t>Map projection</a:t>
            </a:r>
            <a:br>
              <a:rPr lang="en-US" b="1" dirty="0"/>
            </a:br>
            <a:r>
              <a:rPr lang="en-US" b="1" dirty="0"/>
              <a:t>Animation speed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55452"/>
            <a:ext cx="5375412" cy="277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762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12192000" cy="58029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tx1"/>
                </a:solidFill>
                <a:latin typeface="Helvetica" panose="020B0500000000000000" pitchFamily="34" charset="0"/>
              </a:rPr>
              <a:t>Color &amp; Design Considerations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38" y="2655452"/>
            <a:ext cx="5141592" cy="2794589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4959913" y="801234"/>
            <a:ext cx="180799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Color scale</a:t>
            </a:r>
            <a:br>
              <a:rPr lang="en-US" b="1" dirty="0"/>
            </a:br>
            <a:r>
              <a:rPr lang="en-US" b="1" dirty="0"/>
              <a:t>Color palette</a:t>
            </a:r>
            <a:br>
              <a:rPr lang="en-US" b="1" dirty="0"/>
            </a:br>
            <a:r>
              <a:rPr lang="en-US" b="1" dirty="0"/>
              <a:t>Legend</a:t>
            </a:r>
            <a:br>
              <a:rPr lang="en-US" b="1" dirty="0"/>
            </a:br>
            <a:r>
              <a:rPr lang="en-US" b="1" dirty="0"/>
              <a:t>Map projection</a:t>
            </a:r>
            <a:br>
              <a:rPr lang="en-US" b="1" dirty="0"/>
            </a:br>
            <a:r>
              <a:rPr lang="en-US" b="1" dirty="0"/>
              <a:t>Animation speed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55452"/>
            <a:ext cx="5375412" cy="277353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924077" y="801234"/>
            <a:ext cx="2807050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/>
              <a:t>Discrete</a:t>
            </a:r>
            <a:br>
              <a:rPr lang="en-US" dirty="0"/>
            </a:br>
            <a:r>
              <a:rPr lang="en-US" dirty="0"/>
              <a:t>Sequential -- clear hierarchy</a:t>
            </a:r>
            <a:br>
              <a:rPr lang="en-US" dirty="0"/>
            </a:br>
            <a:r>
              <a:rPr lang="en-US" dirty="0"/>
              <a:t>Labeled, prominent colors</a:t>
            </a:r>
            <a:br>
              <a:rPr lang="en-US" dirty="0"/>
            </a:br>
            <a:r>
              <a:rPr lang="en-US" dirty="0"/>
              <a:t>Familiar -- Miller projection</a:t>
            </a:r>
            <a:br>
              <a:rPr lang="en-US" dirty="0"/>
            </a:br>
            <a:r>
              <a:rPr lang="en-US" dirty="0"/>
              <a:t>Just slow enough to follow</a:t>
            </a:r>
          </a:p>
        </p:txBody>
      </p:sp>
      <p:sp>
        <p:nvSpPr>
          <p:cNvPr id="10" name="Rectangle 9"/>
          <p:cNvSpPr/>
          <p:nvPr/>
        </p:nvSpPr>
        <p:spPr>
          <a:xfrm>
            <a:off x="6996693" y="801234"/>
            <a:ext cx="4137030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Continuous -- necessary to go up to 60%?</a:t>
            </a:r>
            <a:br>
              <a:rPr lang="en-US" dirty="0"/>
            </a:br>
            <a:r>
              <a:rPr lang="en-US" dirty="0"/>
              <a:t>Categorical -- which colors are high/low?</a:t>
            </a:r>
            <a:br>
              <a:rPr lang="en-US" dirty="0"/>
            </a:br>
            <a:r>
              <a:rPr lang="en-US" dirty="0"/>
              <a:t>No label, takes concentration to read</a:t>
            </a:r>
            <a:br>
              <a:rPr lang="en-US" dirty="0"/>
            </a:br>
            <a:r>
              <a:rPr lang="en-US" dirty="0"/>
              <a:t>Why is the northern US border curved?</a:t>
            </a:r>
            <a:br>
              <a:rPr lang="en-US" dirty="0"/>
            </a:br>
            <a:r>
              <a:rPr lang="en-US" dirty="0"/>
              <a:t>Fast</a:t>
            </a:r>
          </a:p>
        </p:txBody>
      </p:sp>
      <p:sp>
        <p:nvSpPr>
          <p:cNvPr id="2" name="Rectangle 1"/>
          <p:cNvSpPr/>
          <p:nvPr/>
        </p:nvSpPr>
        <p:spPr>
          <a:xfrm>
            <a:off x="4354720" y="5701651"/>
            <a:ext cx="4275273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/>
              <a:t>Important color-related questions to consider: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What is the right number of color thresholds?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How far apart should they be?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What color palette to choose?</a:t>
            </a:r>
          </a:p>
        </p:txBody>
      </p:sp>
    </p:spTree>
    <p:extLst>
      <p:ext uri="{BB962C8B-B14F-4D97-AF65-F5344CB8AC3E}">
        <p14:creationId xmlns:p14="http://schemas.microsoft.com/office/powerpoint/2010/main" val="1409941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12192000" cy="58029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tx1"/>
                </a:solidFill>
                <a:latin typeface="Helvetica" panose="020B0500000000000000" pitchFamily="34" charset="0"/>
              </a:rPr>
              <a:t>Map Projections: the World is Weird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76" r="45972"/>
          <a:stretch/>
        </p:blipFill>
        <p:spPr>
          <a:xfrm>
            <a:off x="826477" y="771570"/>
            <a:ext cx="1107830" cy="534834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03302" y="6211568"/>
            <a:ext cx="2154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Mercator Uncropped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6981" y="832380"/>
            <a:ext cx="3678936" cy="218049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1931" y="3012873"/>
            <a:ext cx="3649037" cy="322040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801324" y="6211568"/>
            <a:ext cx="3903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Greenland is not the same size as Africa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0035" y="771570"/>
            <a:ext cx="4235671" cy="234373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565653" y="3079296"/>
            <a:ext cx="2844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 of these lines are straight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7010" y="3932451"/>
            <a:ext cx="4159148" cy="2279117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356238" y="6233275"/>
            <a:ext cx="3263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Both of these arrows point north</a:t>
            </a:r>
          </a:p>
        </p:txBody>
      </p:sp>
    </p:spTree>
    <p:extLst>
      <p:ext uri="{BB962C8B-B14F-4D97-AF65-F5344CB8AC3E}">
        <p14:creationId xmlns:p14="http://schemas.microsoft.com/office/powerpoint/2010/main" val="642663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12192000" cy="58029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tx1"/>
                </a:solidFill>
                <a:latin typeface="Helvetica" panose="020B0500000000000000" pitchFamily="34" charset="0"/>
              </a:rPr>
              <a:t>Map Projections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44062" y="195670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927230" y="188703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97088" y="499008"/>
            <a:ext cx="9264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 2D map can accurately portray the Earth’s 3D surface. Every map projections offers a different tradeoff, less accuracy in certain areas for more accuracy in others. </a:t>
            </a:r>
            <a:r>
              <a:rPr lang="en-US" sz="1600" b="1" dirty="0">
                <a:hlinkClick r:id="rId2"/>
              </a:rPr>
              <a:t>Compare these map projections online</a:t>
            </a:r>
            <a:r>
              <a:rPr lang="en-US" sz="1600" b="1" dirty="0"/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81" y="1219659"/>
            <a:ext cx="2790637" cy="24391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9680" y="1636989"/>
            <a:ext cx="3061453" cy="20055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5252" y="1454240"/>
            <a:ext cx="3110531" cy="220455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82019" y="4483793"/>
            <a:ext cx="3076200" cy="208181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99702" y="4406171"/>
            <a:ext cx="3462243" cy="220434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65324" y="3627529"/>
            <a:ext cx="2711506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Mercator</a:t>
            </a:r>
            <a:r>
              <a:rPr lang="en-US" sz="1300" dirty="0"/>
              <a:t>: accurate with shapes and angles, inaccurate with size.</a:t>
            </a:r>
            <a:br>
              <a:rPr lang="en-US" sz="1300" dirty="0"/>
            </a:br>
            <a:r>
              <a:rPr lang="en-US" sz="1300" dirty="0"/>
              <a:t>Whenever possible, </a:t>
            </a:r>
            <a:r>
              <a:rPr lang="en-US" sz="1300" b="1" u="sng" dirty="0"/>
              <a:t>avoid it!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148645" y="3613108"/>
            <a:ext cx="299114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Gall-Peters*</a:t>
            </a:r>
            <a:r>
              <a:rPr lang="en-US" sz="1300" dirty="0"/>
              <a:t>: accurate with size &amp; angles, inaccurate with shapes. Unfamiliar.</a:t>
            </a:r>
            <a:br>
              <a:rPr lang="en-US" sz="1300" dirty="0"/>
            </a:br>
            <a:r>
              <a:rPr lang="en-US" sz="1300" dirty="0"/>
              <a:t>Just my opinion: </a:t>
            </a:r>
            <a:r>
              <a:rPr lang="en-US" sz="1300" b="1" u="sng" dirty="0"/>
              <a:t>avoid it!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44373" y="3621103"/>
            <a:ext cx="312138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Miller</a:t>
            </a:r>
            <a:r>
              <a:rPr lang="en-US" sz="1300" dirty="0"/>
              <a:t>: retains the familiarity of Mercator without the extreme distortions.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71860" y="5402726"/>
            <a:ext cx="251015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 err="1"/>
              <a:t>Winkel-Tripel</a:t>
            </a:r>
            <a:r>
              <a:rPr lang="en-US" sz="1300" b="1" dirty="0"/>
              <a:t>*</a:t>
            </a:r>
            <a:r>
              <a:rPr lang="en-US" sz="1300" dirty="0"/>
              <a:t>: generally considered the most balanced map projection. Used by National Geographic.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503429" y="5360637"/>
            <a:ext cx="2510159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 err="1"/>
              <a:t>Mollweide</a:t>
            </a:r>
            <a:r>
              <a:rPr lang="en-US" sz="1300" b="1" dirty="0"/>
              <a:t>*</a:t>
            </a:r>
            <a:r>
              <a:rPr lang="en-US" sz="1300" dirty="0"/>
              <a:t>: also very balanced. Some prefer it over </a:t>
            </a:r>
            <a:r>
              <a:rPr lang="en-US" sz="1300" dirty="0" err="1"/>
              <a:t>Winkel-Tripel</a:t>
            </a:r>
            <a:r>
              <a:rPr lang="en-US" sz="1300" dirty="0"/>
              <a:t> for its elliptical shape.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480430" y="6565612"/>
            <a:ext cx="251015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* </a:t>
            </a:r>
            <a:r>
              <a:rPr lang="en-US" sz="1300" dirty="0"/>
              <a:t>Equal area projection</a:t>
            </a:r>
          </a:p>
        </p:txBody>
      </p:sp>
    </p:spTree>
    <p:extLst>
      <p:ext uri="{BB962C8B-B14F-4D97-AF65-F5344CB8AC3E}">
        <p14:creationId xmlns:p14="http://schemas.microsoft.com/office/powerpoint/2010/main" val="2343777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12192000" cy="58029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tx1"/>
                </a:solidFill>
                <a:latin typeface="Helvetica" panose="020B0500000000000000" pitchFamily="34" charset="0"/>
              </a:rPr>
              <a:t>Map Projections: Albers for US Maps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88297" y="606669"/>
            <a:ext cx="8631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 addition to the Miller, </a:t>
            </a:r>
            <a:r>
              <a:rPr lang="en-US" sz="1600" dirty="0" err="1"/>
              <a:t>Winkel-Tripel</a:t>
            </a:r>
            <a:r>
              <a:rPr lang="en-US" sz="1600" dirty="0"/>
              <a:t>, and </a:t>
            </a:r>
            <a:r>
              <a:rPr lang="en-US" sz="1600" dirty="0" err="1"/>
              <a:t>Mollweide</a:t>
            </a:r>
            <a:r>
              <a:rPr lang="en-US" sz="1600" dirty="0"/>
              <a:t> projections, the Albers projection, for US maps, is another good one to know. It is the likely the US map you’re most familiar with, and like </a:t>
            </a:r>
            <a:r>
              <a:rPr lang="en-US" sz="1600" dirty="0" err="1"/>
              <a:t>Winkel-Tripel</a:t>
            </a:r>
            <a:r>
              <a:rPr lang="en-US" sz="1600" dirty="0"/>
              <a:t> and </a:t>
            </a:r>
            <a:r>
              <a:rPr lang="en-US" sz="1600" dirty="0" err="1"/>
              <a:t>Mollweide</a:t>
            </a:r>
            <a:r>
              <a:rPr lang="en-US" sz="1600" dirty="0"/>
              <a:t>, it is an equal area projection.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662" y="1802425"/>
            <a:ext cx="7352675" cy="417071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2212249" y="6157467"/>
            <a:ext cx="79982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The </a:t>
            </a:r>
            <a:r>
              <a:rPr lang="en-US" dirty="0">
                <a:hlinkClick r:id="rId3"/>
              </a:rPr>
              <a:t>composite Albers USA projection</a:t>
            </a:r>
            <a:r>
              <a:rPr lang="en-US" dirty="0"/>
              <a:t>, with Alaska and Hawaii tucked in underneath</a:t>
            </a:r>
          </a:p>
        </p:txBody>
      </p:sp>
    </p:spTree>
    <p:extLst>
      <p:ext uri="{BB962C8B-B14F-4D97-AF65-F5344CB8AC3E}">
        <p14:creationId xmlns:p14="http://schemas.microsoft.com/office/powerpoint/2010/main" val="2922909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12192000" cy="58029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tx1"/>
                </a:solidFill>
                <a:latin typeface="Helvetica" panose="020B0500000000000000" pitchFamily="34" charset="0"/>
              </a:rPr>
              <a:t>R Leaflet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2854" y="22068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936022" y="213720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44905" y="476974"/>
            <a:ext cx="9627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Leaflet is a popular mapping package for JavaScript. It provides the framework for building fully zoomable, interactive maps.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444" y="1730905"/>
            <a:ext cx="6233112" cy="446371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653329" y="6516003"/>
            <a:ext cx="28853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3"/>
              </a:rPr>
              <a:t>https://blueshift.io/philly-crime.html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1344905" y="1138707"/>
            <a:ext cx="96275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R Leaflet </a:t>
            </a:r>
            <a:r>
              <a:rPr lang="en-US" dirty="0"/>
              <a:t>provides the JavaScript bindings for creating Leaflet maps in R – to be exported to the web.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32673" y="6179242"/>
            <a:ext cx="2526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Philadelphia Crime, 2016</a:t>
            </a:r>
          </a:p>
        </p:txBody>
      </p:sp>
    </p:spTree>
    <p:extLst>
      <p:ext uri="{BB962C8B-B14F-4D97-AF65-F5344CB8AC3E}">
        <p14:creationId xmlns:p14="http://schemas.microsoft.com/office/powerpoint/2010/main" val="4065123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12192000" cy="58029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tx1"/>
                </a:solidFill>
                <a:latin typeface="Helvetica" panose="020B0500000000000000" pitchFamily="34" charset="0"/>
              </a:rPr>
              <a:t>R Leaflet: Map Tiles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2854" y="22068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241078" y="649235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https://b.tile.openstreetmap.org/17/129170/79988.png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15556" y="649118"/>
            <a:ext cx="9447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Map tiles: </a:t>
            </a:r>
            <a:r>
              <a:rPr lang="en-US" sz="2000" dirty="0"/>
              <a:t>Square-shaped images files that are loaded dynamically and stitched together to form the base map. They are reloaded each time the map is panned or zoomed.</a:t>
            </a:r>
            <a:endParaRPr lang="en-US" sz="2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5972" y="1699597"/>
            <a:ext cx="7656957" cy="453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188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30992</TotalTime>
  <Words>436</Words>
  <Application>Microsoft Office PowerPoint</Application>
  <PresentationFormat>Widescreen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 Galka</dc:creator>
  <cp:lastModifiedBy>Max Galka</cp:lastModifiedBy>
  <cp:revision>213</cp:revision>
  <dcterms:created xsi:type="dcterms:W3CDTF">2017-01-24T21:41:13Z</dcterms:created>
  <dcterms:modified xsi:type="dcterms:W3CDTF">2017-03-30T03:10:42Z</dcterms:modified>
</cp:coreProperties>
</file>